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57" r:id="rId4"/>
    <p:sldId id="262" r:id="rId5"/>
    <p:sldId id="259" r:id="rId6"/>
    <p:sldId id="260" r:id="rId7"/>
    <p:sldId id="261" r:id="rId8"/>
    <p:sldId id="263" r:id="rId9"/>
    <p:sldId id="649" r:id="rId10"/>
    <p:sldId id="650" r:id="rId11"/>
    <p:sldId id="651" r:id="rId12"/>
    <p:sldId id="264" r:id="rId13"/>
    <p:sldId id="652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18"/>
    <p:restoredTop sz="84804"/>
  </p:normalViewPr>
  <p:slideViewPr>
    <p:cSldViewPr snapToGrid="0" snapToObjects="1">
      <p:cViewPr varScale="1">
        <p:scale>
          <a:sx n="78" d="100"/>
          <a:sy n="78" d="100"/>
        </p:scale>
        <p:origin x="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04694-E0ED-3643-A2CD-66239DE252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B6A53-E23C-0C41-997C-AAA7949F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9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6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data is everywhere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6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87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67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3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4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32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0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3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9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5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44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" y="-31972"/>
            <a:ext cx="12200424" cy="57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/>
        </p:nvSpPr>
        <p:spPr>
          <a:xfrm>
            <a:off x="10360047" y="188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3503E9-8844-4DE0-A002-55E46CA78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tx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25B46D0E-BFE0-4D82-AF26-DB6E1B136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790146"/>
            <a:ext cx="8570913" cy="999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tx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7861BF8-6A3B-422C-BD28-49794DBCF61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1349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761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49853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0311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85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88269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63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1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9262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9050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7538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9829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ulleted_Content">
  <p:cSld name="1_Title_and_Bulleted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7" y="-31972"/>
            <a:ext cx="12200424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360047" y="18812"/>
            <a:ext cx="18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52269" y="2612437"/>
            <a:ext cx="108168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52269" y="790145"/>
            <a:ext cx="8571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5"/>
          <p:cNvSpPr txBox="1"/>
          <p:nvPr/>
        </p:nvSpPr>
        <p:spPr>
          <a:xfrm>
            <a:off x="6355303" y="6609329"/>
            <a:ext cx="7827600" cy="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2019, Amazon Web Services, Inc. or its affiliates. All rights reserved.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98729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3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2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5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7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3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939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773" y="1122363"/>
            <a:ext cx="1028403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of the Graph, Graph Analysis, and Graph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Workshop Serial 1</a:t>
            </a:r>
          </a:p>
          <a:p>
            <a:r>
              <a:rPr lang="en-US" b="1" dirty="0"/>
              <a:t>Jian Zhang</a:t>
            </a:r>
          </a:p>
          <a:p>
            <a:r>
              <a:rPr lang="en-US" b="1" dirty="0" err="1"/>
              <a:t>jamezhang@amazon.com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FB7DB-6C6F-0441-B72F-5254E35C1E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D20D0-AB0B-1D43-A2D2-EDFAE0694530}"/>
              </a:ext>
            </a:extLst>
          </p:cNvPr>
          <p:cNvSpPr/>
          <p:nvPr/>
        </p:nvSpPr>
        <p:spPr>
          <a:xfrm>
            <a:off x="3868499" y="2151870"/>
            <a:ext cx="4455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Undirected vs Directed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54D5B-43AC-C348-9764-1B5DA5A29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4" y="2945162"/>
            <a:ext cx="4484573" cy="2559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5012A-226D-654A-BEF0-17CA4E0D5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65" y="2990858"/>
            <a:ext cx="4273454" cy="25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2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B94BE6-2472-FB44-8EC6-FFDAA0E7B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BF334-BA51-D448-AE0A-E4ED2B0B9ED5}"/>
              </a:ext>
            </a:extLst>
          </p:cNvPr>
          <p:cNvSpPr/>
          <p:nvPr/>
        </p:nvSpPr>
        <p:spPr>
          <a:xfrm>
            <a:off x="2856459" y="2105259"/>
            <a:ext cx="6479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Homogeneous vs Heterogeneous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A04E9-268E-554A-97A2-83F60075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09" y="3154370"/>
            <a:ext cx="4014486" cy="2472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F2B487-7D32-8A46-B123-4BAC132E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06" y="3185660"/>
            <a:ext cx="3633581" cy="23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4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069C72-0BD9-9A44-B820-7B1D3C49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46" y="2692479"/>
            <a:ext cx="4074984" cy="34844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BC34-034C-E84E-B66A-FB2C03F33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042592"/>
            <a:ext cx="10816920" cy="2181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analysis and learning has a long history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0FA18F-DC89-D846-9653-F815851A1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Graph Neural Network (GNN)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E319B7-F737-7944-90D9-8E88F5A7C084}"/>
              </a:ext>
            </a:extLst>
          </p:cNvPr>
          <p:cNvGrpSpPr/>
          <p:nvPr/>
        </p:nvGrpSpPr>
        <p:grpSpPr>
          <a:xfrm>
            <a:off x="1355271" y="2214125"/>
            <a:ext cx="9192986" cy="3837374"/>
            <a:chOff x="1322614" y="2834610"/>
            <a:chExt cx="9192986" cy="383737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718E0B9-FBBD-B44B-B39C-933DBCCB6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6" b="4317"/>
            <a:stretch/>
          </p:blipFill>
          <p:spPr bwMode="auto">
            <a:xfrm>
              <a:off x="1455450" y="4040852"/>
              <a:ext cx="4197182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jermaine\Desktop\82a9f98791a97cd200cf085936eb3ccd.jpg">
              <a:extLst>
                <a:ext uri="{FF2B5EF4-FFF2-40B4-BE49-F238E27FC236}">
                  <a16:creationId xmlns:a16="http://schemas.microsoft.com/office/drawing/2014/main" id="{24F2582C-A935-6D4E-BF5C-2CAF56A30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8"/>
            <a:stretch/>
          </p:blipFill>
          <p:spPr bwMode="auto">
            <a:xfrm>
              <a:off x="5727038" y="3807661"/>
              <a:ext cx="4580143" cy="2864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6F82B-3783-BA42-A31A-734B0B63E5FC}"/>
                </a:ext>
              </a:extLst>
            </p:cNvPr>
            <p:cNvSpPr/>
            <p:nvPr/>
          </p:nvSpPr>
          <p:spPr>
            <a:xfrm>
              <a:off x="1322614" y="2834610"/>
              <a:ext cx="919298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DL(NN) + Graph =&gt; GNN</a:t>
              </a:r>
              <a:endParaRPr lang="en-US" sz="3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sz="2200" dirty="0">
                  <a:solidFill>
                    <a:schemeClr val="accent1"/>
                  </a:solidFill>
                </a:rPr>
                <a:t>A family of (deep) neural networks that learn node, edge, and graph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5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8879-C36D-7343-BE5F-F684DFE9B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44383-D8D8-E64A-951A-A8E0D961A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GNN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1864FB-45E6-A54A-AD81-D406A5B6D7A7}"/>
              </a:ext>
            </a:extLst>
          </p:cNvPr>
          <p:cNvSpPr/>
          <p:nvPr/>
        </p:nvSpPr>
        <p:spPr>
          <a:xfrm>
            <a:off x="4234294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</a:t>
            </a:r>
          </a:p>
        </p:txBody>
      </p:sp>
      <p:pic>
        <p:nvPicPr>
          <p:cNvPr id="21" name="Picture 2" descr="https://miro.medium.com/max/2460/1*Rf98vgvcLle1SZvLmmIwaQ.png">
            <a:extLst>
              <a:ext uri="{FF2B5EF4-FFF2-40B4-BE49-F238E27FC236}">
                <a16:creationId xmlns:a16="http://schemas.microsoft.com/office/drawing/2014/main" id="{E2B4B749-AEA8-D447-838D-DCBA49E0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38" y="2605044"/>
            <a:ext cx="3316713" cy="22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AFE8659-83C4-9844-994C-549E86119EC4}"/>
              </a:ext>
            </a:extLst>
          </p:cNvPr>
          <p:cNvSpPr txBox="1"/>
          <p:nvPr/>
        </p:nvSpPr>
        <p:spPr>
          <a:xfrm>
            <a:off x="5984763" y="1851139"/>
            <a:ext cx="3620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Traditional Graph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1E1F26-5F64-6148-8E81-CDADEE5E5BF0}"/>
              </a:ext>
            </a:extLst>
          </p:cNvPr>
          <p:cNvSpPr/>
          <p:nvPr/>
        </p:nvSpPr>
        <p:spPr>
          <a:xfrm>
            <a:off x="4477739" y="16872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DL Models CNN/RNN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1739B5-555D-F141-BB51-E2D0494020F4}"/>
              </a:ext>
            </a:extLst>
          </p:cNvPr>
          <p:cNvSpPr/>
          <p:nvPr/>
        </p:nvSpPr>
        <p:spPr>
          <a:xfrm>
            <a:off x="6893627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Manual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102810-BF0F-1443-BD58-4D3268BD7BC4}"/>
              </a:ext>
            </a:extLst>
          </p:cNvPr>
          <p:cNvSpPr txBox="1"/>
          <p:nvPr/>
        </p:nvSpPr>
        <p:spPr>
          <a:xfrm>
            <a:off x="6902180" y="5783326"/>
            <a:ext cx="285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Graph Learning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68B87C-73B6-BC44-973D-D0CB39005EC0}"/>
              </a:ext>
            </a:extLst>
          </p:cNvPr>
          <p:cNvSpPr/>
          <p:nvPr/>
        </p:nvSpPr>
        <p:spPr>
          <a:xfrm>
            <a:off x="4234293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DL Models CNN/RNN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7EA536-9F73-844E-B86D-69E7AB061A83}"/>
              </a:ext>
            </a:extLst>
          </p:cNvPr>
          <p:cNvSpPr/>
          <p:nvPr/>
        </p:nvSpPr>
        <p:spPr>
          <a:xfrm>
            <a:off x="690218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GNN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9E996B-D575-9545-BFEA-20DC2D2F8759}"/>
              </a:ext>
            </a:extLst>
          </p:cNvPr>
          <p:cNvSpPr/>
          <p:nvPr/>
        </p:nvSpPr>
        <p:spPr>
          <a:xfrm>
            <a:off x="975319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MLP</a:t>
            </a:r>
            <a:endParaRPr lang="en-US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42AA820-F434-F84D-8F27-6302C67ECCD2}"/>
              </a:ext>
            </a:extLst>
          </p:cNvPr>
          <p:cNvSpPr/>
          <p:nvPr/>
        </p:nvSpPr>
        <p:spPr>
          <a:xfrm rot="10800000">
            <a:off x="8790053" y="5066207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131857C-ADAB-8E4A-A172-3FF265FB730F}"/>
              </a:ext>
            </a:extLst>
          </p:cNvPr>
          <p:cNvSpPr/>
          <p:nvPr/>
        </p:nvSpPr>
        <p:spPr>
          <a:xfrm rot="10800000">
            <a:off x="6045850" y="5071063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98068D-2853-4041-90AD-3AF61634571E}"/>
              </a:ext>
            </a:extLst>
          </p:cNvPr>
          <p:cNvGrpSpPr/>
          <p:nvPr/>
        </p:nvGrpSpPr>
        <p:grpSpPr>
          <a:xfrm>
            <a:off x="3379808" y="2742691"/>
            <a:ext cx="8611602" cy="1659169"/>
            <a:chOff x="3379808" y="2742691"/>
            <a:chExt cx="8611602" cy="1659169"/>
          </a:xfrm>
        </p:grpSpPr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B3A8BA8A-6335-CD4D-8714-42CD4FD506BD}"/>
                </a:ext>
              </a:extLst>
            </p:cNvPr>
            <p:cNvSpPr/>
            <p:nvPr/>
          </p:nvSpPr>
          <p:spPr>
            <a:xfrm>
              <a:off x="3379808" y="3729403"/>
              <a:ext cx="683024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9F5A3E-7B0D-C844-BB59-A9BF86534C74}"/>
                </a:ext>
              </a:extLst>
            </p:cNvPr>
            <p:cNvSpPr/>
            <p:nvPr/>
          </p:nvSpPr>
          <p:spPr>
            <a:xfrm>
              <a:off x="4234293" y="3582864"/>
              <a:ext cx="1511933" cy="818996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Node/Edge</a:t>
              </a:r>
            </a:p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4AA4FBF4-F22C-C74D-9323-F738BBF8A8F0}"/>
                </a:ext>
              </a:extLst>
            </p:cNvPr>
            <p:cNvSpPr/>
            <p:nvPr/>
          </p:nvSpPr>
          <p:spPr>
            <a:xfrm>
              <a:off x="5967161" y="3729402"/>
              <a:ext cx="683024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EC8C264-ADAF-0E42-8E95-5A81DC91861A}"/>
                </a:ext>
              </a:extLst>
            </p:cNvPr>
            <p:cNvSpPr/>
            <p:nvPr/>
          </p:nvSpPr>
          <p:spPr>
            <a:xfrm>
              <a:off x="6809729" y="3597110"/>
              <a:ext cx="1673393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Structure Feature Extraction</a:t>
              </a:r>
              <a:endParaRPr lang="en-US" dirty="0"/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C5261101-6FCA-214D-A2E6-E99D7A37AF94}"/>
                </a:ext>
              </a:extLst>
            </p:cNvPr>
            <p:cNvSpPr/>
            <p:nvPr/>
          </p:nvSpPr>
          <p:spPr>
            <a:xfrm>
              <a:off x="8726609" y="3743648"/>
              <a:ext cx="683024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955A7DD-D9AD-B843-8B0B-4EAF7C00B864}"/>
                </a:ext>
              </a:extLst>
            </p:cNvPr>
            <p:cNvSpPr/>
            <p:nvPr/>
          </p:nvSpPr>
          <p:spPr>
            <a:xfrm>
              <a:off x="9585391" y="3622276"/>
              <a:ext cx="1511932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Classification/ Regression Models</a:t>
              </a:r>
              <a:endParaRPr lang="en-US" dirty="0"/>
            </a:p>
          </p:txBody>
        </p:sp>
        <p:pic>
          <p:nvPicPr>
            <p:cNvPr id="40" name="Picture 6" descr="https://simg.nicepng.com/png/small/129-1290978_teacher-teacher-icon-png.png">
              <a:extLst>
                <a:ext uri="{FF2B5EF4-FFF2-40B4-BE49-F238E27FC236}">
                  <a16:creationId xmlns:a16="http://schemas.microsoft.com/office/drawing/2014/main" id="{D14570EC-9CFA-6E48-A7A1-394DECCA0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8886" y="2742691"/>
              <a:ext cx="596473" cy="48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8EB21C-83B9-5B45-B8C6-E6CDEAB033B1}"/>
                </a:ext>
              </a:extLst>
            </p:cNvPr>
            <p:cNvSpPr txBox="1"/>
            <p:nvPr/>
          </p:nvSpPr>
          <p:spPr>
            <a:xfrm>
              <a:off x="10716189" y="3238391"/>
              <a:ext cx="12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Supervision</a:t>
              </a:r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A373DD5-6FD3-6849-8990-7D0550FA9290}"/>
              </a:ext>
            </a:extLst>
          </p:cNvPr>
          <p:cNvSpPr txBox="1"/>
          <p:nvPr/>
        </p:nvSpPr>
        <p:spPr>
          <a:xfrm>
            <a:off x="5501133" y="5783326"/>
            <a:ext cx="16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End 2 End</a:t>
            </a:r>
          </a:p>
        </p:txBody>
      </p:sp>
    </p:spTree>
    <p:extLst>
      <p:ext uri="{BB962C8B-B14F-4D97-AF65-F5344CB8AC3E}">
        <p14:creationId xmlns:p14="http://schemas.microsoft.com/office/powerpoint/2010/main" val="7079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5024C52-0B4B-A245-90F8-1E5886166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GNN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0634A-CD09-E047-93FE-84B68158D929}"/>
              </a:ext>
            </a:extLst>
          </p:cNvPr>
          <p:cNvSpPr/>
          <p:nvPr/>
        </p:nvSpPr>
        <p:spPr>
          <a:xfrm>
            <a:off x="5795617" y="3282203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1B369-61A9-6845-9A1C-E89E6301A235}"/>
              </a:ext>
            </a:extLst>
          </p:cNvPr>
          <p:cNvSpPr/>
          <p:nvPr/>
        </p:nvSpPr>
        <p:spPr>
          <a:xfrm>
            <a:off x="5805854" y="4642412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25722-C50A-3B41-A3B3-97E3644C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29" t="35859" b="35939"/>
          <a:stretch/>
        </p:blipFill>
        <p:spPr>
          <a:xfrm>
            <a:off x="2124836" y="4533632"/>
            <a:ext cx="640680" cy="56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FC058-99E2-0246-8358-C3DA1B379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3051870" y="3429000"/>
            <a:ext cx="541266" cy="693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02271-03CE-1D43-8CCF-A54A93AFF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" t="34936" r="72823" b="34937"/>
          <a:stretch/>
        </p:blipFill>
        <p:spPr>
          <a:xfrm>
            <a:off x="2174010" y="2402505"/>
            <a:ext cx="474988" cy="607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0D143-723D-7147-9237-D012305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3958476" y="2533260"/>
            <a:ext cx="640680" cy="5683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208F2-4A77-854A-A92A-24925EA71AB3}"/>
              </a:ext>
            </a:extLst>
          </p:cNvPr>
          <p:cNvCxnSpPr>
            <a:cxnSpLocks/>
          </p:cNvCxnSpPr>
          <p:nvPr/>
        </p:nvCxnSpPr>
        <p:spPr>
          <a:xfrm>
            <a:off x="2726136" y="3009677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3584D-6584-F247-86FA-FCA0B727E533}"/>
              </a:ext>
            </a:extLst>
          </p:cNvPr>
          <p:cNvCxnSpPr>
            <a:cxnSpLocks/>
          </p:cNvCxnSpPr>
          <p:nvPr/>
        </p:nvCxnSpPr>
        <p:spPr>
          <a:xfrm flipV="1">
            <a:off x="2694956" y="4082596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B69021-45D7-9F43-87E7-32BAB3672557}"/>
              </a:ext>
            </a:extLst>
          </p:cNvPr>
          <p:cNvCxnSpPr>
            <a:cxnSpLocks/>
          </p:cNvCxnSpPr>
          <p:nvPr/>
        </p:nvCxnSpPr>
        <p:spPr>
          <a:xfrm flipH="1">
            <a:off x="3526423" y="3115611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8A4B2F4-214B-934D-9647-C80557357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5904550" y="3874026"/>
            <a:ext cx="541266" cy="693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FC10D4-B9CD-3841-836C-0ED2D3002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5870862" y="2533260"/>
            <a:ext cx="640680" cy="568380"/>
          </a:xfrm>
          <a:prstGeom prst="rect">
            <a:avLst/>
          </a:prstGeom>
        </p:spPr>
      </p:pic>
      <p:sp>
        <p:nvSpPr>
          <p:cNvPr id="17" name="Pentagon 16">
            <a:extLst>
              <a:ext uri="{FF2B5EF4-FFF2-40B4-BE49-F238E27FC236}">
                <a16:creationId xmlns:a16="http://schemas.microsoft.com/office/drawing/2014/main" id="{CAB4FB9D-AFA4-4A4C-985C-F8FFF7F77597}"/>
              </a:ext>
            </a:extLst>
          </p:cNvPr>
          <p:cNvSpPr/>
          <p:nvPr/>
        </p:nvSpPr>
        <p:spPr>
          <a:xfrm>
            <a:off x="4449494" y="3471619"/>
            <a:ext cx="1116532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GNN</a:t>
            </a:r>
            <a:endParaRPr lang="en-US" sz="3200" dirty="0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EFAFAFD-64D8-4042-9D85-A58B9DC8C71E}"/>
              </a:ext>
            </a:extLst>
          </p:cNvPr>
          <p:cNvSpPr/>
          <p:nvPr/>
        </p:nvSpPr>
        <p:spPr>
          <a:xfrm>
            <a:off x="6822636" y="3429000"/>
            <a:ext cx="1230359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21BB9-1184-4F49-89E7-E05EE6023CBF}"/>
              </a:ext>
            </a:extLst>
          </p:cNvPr>
          <p:cNvSpPr txBox="1"/>
          <p:nvPr/>
        </p:nvSpPr>
        <p:spPr>
          <a:xfrm>
            <a:off x="8138324" y="3009677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4BE61A-C8D0-C140-B9E8-D348E2C16346}"/>
              </a:ext>
            </a:extLst>
          </p:cNvPr>
          <p:cNvSpPr txBox="1"/>
          <p:nvPr/>
        </p:nvSpPr>
        <p:spPr>
          <a:xfrm>
            <a:off x="8036662" y="4562895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Fraudster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5994-EB18-AE4A-AA28-E2B3E79C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324" y="3975043"/>
            <a:ext cx="799087" cy="667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EAD92-A17D-EE41-8194-14DAF626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186" y="2582168"/>
            <a:ext cx="537361" cy="5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8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54D17-DF46-094F-BFDC-FD882776E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GNN work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10640F-C927-6E4B-9F47-D8059FE3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050" y="3292645"/>
            <a:ext cx="5088473" cy="1429585"/>
          </a:xfrm>
          <a:prstGeom prst="rect">
            <a:avLst/>
          </a:prstGeom>
        </p:spPr>
      </p:pic>
      <p:grpSp>
        <p:nvGrpSpPr>
          <p:cNvPr id="28" name="组合 13">
            <a:extLst>
              <a:ext uri="{FF2B5EF4-FFF2-40B4-BE49-F238E27FC236}">
                <a16:creationId xmlns:a16="http://schemas.microsoft.com/office/drawing/2014/main" id="{409B4E70-0CAC-F446-A1B6-9C727AAA83C2}"/>
              </a:ext>
            </a:extLst>
          </p:cNvPr>
          <p:cNvGrpSpPr/>
          <p:nvPr/>
        </p:nvGrpSpPr>
        <p:grpSpPr>
          <a:xfrm>
            <a:off x="7292215" y="2599958"/>
            <a:ext cx="3902202" cy="1207008"/>
            <a:chOff x="4162806" y="1059582"/>
            <a:chExt cx="3902202" cy="1207008"/>
          </a:xfrm>
        </p:grpSpPr>
        <p:sp>
          <p:nvSpPr>
            <p:cNvPr id="29" name="矩形 3">
              <a:extLst>
                <a:ext uri="{FF2B5EF4-FFF2-40B4-BE49-F238E27FC236}">
                  <a16:creationId xmlns:a16="http://schemas.microsoft.com/office/drawing/2014/main" id="{AC8F139D-EB39-014A-B3D1-B7AFF2E66845}"/>
                </a:ext>
              </a:extLst>
            </p:cNvPr>
            <p:cNvSpPr/>
            <p:nvPr/>
          </p:nvSpPr>
          <p:spPr>
            <a:xfrm>
              <a:off x="4162806" y="1909974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线形标注 1 4">
              <a:extLst>
                <a:ext uri="{FF2B5EF4-FFF2-40B4-BE49-F238E27FC236}">
                  <a16:creationId xmlns:a16="http://schemas.microsoft.com/office/drawing/2014/main" id="{0D023CCE-BC01-6348-A75C-84D642255F30}"/>
                </a:ext>
              </a:extLst>
            </p:cNvPr>
            <p:cNvSpPr/>
            <p:nvPr/>
          </p:nvSpPr>
          <p:spPr>
            <a:xfrm>
              <a:off x="5376672" y="1059582"/>
              <a:ext cx="2688336" cy="425196"/>
            </a:xfrm>
            <a:prstGeom prst="borderCallout1">
              <a:avLst>
                <a:gd name="adj1" fmla="val 86492"/>
                <a:gd name="adj2" fmla="val -2721"/>
                <a:gd name="adj3" fmla="val 186693"/>
                <a:gd name="adj4" fmla="val -3068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i="1" dirty="0">
                  <a:latin typeface="Calibri" panose="020F0502020204030204" pitchFamily="34" charset="0"/>
                </a:rPr>
                <a:t>Message function</a:t>
              </a:r>
              <a:endParaRPr lang="zh-CN" altLang="en-US" i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32" name="矩形 7">
            <a:extLst>
              <a:ext uri="{FF2B5EF4-FFF2-40B4-BE49-F238E27FC236}">
                <a16:creationId xmlns:a16="http://schemas.microsoft.com/office/drawing/2014/main" id="{90843C94-49F5-6F40-BC73-EB652FAD74F5}"/>
              </a:ext>
            </a:extLst>
          </p:cNvPr>
          <p:cNvSpPr/>
          <p:nvPr/>
        </p:nvSpPr>
        <p:spPr>
          <a:xfrm>
            <a:off x="6428119" y="4132048"/>
            <a:ext cx="315468" cy="356616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" name="线形标注 1 8">
            <a:extLst>
              <a:ext uri="{FF2B5EF4-FFF2-40B4-BE49-F238E27FC236}">
                <a16:creationId xmlns:a16="http://schemas.microsoft.com/office/drawing/2014/main" id="{8B7A45EF-3AFB-6842-91D5-223EC410EFD5}"/>
              </a:ext>
            </a:extLst>
          </p:cNvPr>
          <p:cNvSpPr/>
          <p:nvPr/>
        </p:nvSpPr>
        <p:spPr>
          <a:xfrm>
            <a:off x="4832709" y="5194036"/>
            <a:ext cx="2688336" cy="425196"/>
          </a:xfrm>
          <a:prstGeom prst="borderCallout1">
            <a:avLst>
              <a:gd name="adj1" fmla="val 5067"/>
              <a:gd name="adj2" fmla="val 51056"/>
              <a:gd name="adj3" fmla="val -176311"/>
              <a:gd name="adj4" fmla="val 65762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i="1" dirty="0">
                <a:latin typeface="Calibri" panose="020F0502020204030204" pitchFamily="34" charset="0"/>
              </a:rPr>
              <a:t>Update function</a:t>
            </a:r>
            <a:endParaRPr lang="zh-CN" altLang="en-US" i="1" dirty="0">
              <a:latin typeface="Calibri" panose="020F0502020204030204" pitchFamily="34" charset="0"/>
            </a:endParaRPr>
          </a:p>
        </p:txBody>
      </p:sp>
      <p:sp>
        <p:nvSpPr>
          <p:cNvPr id="34" name="矩形 9">
            <a:extLst>
              <a:ext uri="{FF2B5EF4-FFF2-40B4-BE49-F238E27FC236}">
                <a16:creationId xmlns:a16="http://schemas.microsoft.com/office/drawing/2014/main" id="{A7289AB9-7494-874A-B7EC-41269C4C3BDF}"/>
              </a:ext>
            </a:extLst>
          </p:cNvPr>
          <p:cNvSpPr/>
          <p:nvPr/>
        </p:nvSpPr>
        <p:spPr>
          <a:xfrm>
            <a:off x="6585853" y="3450350"/>
            <a:ext cx="466344" cy="436557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线形标注 1 10">
            <a:extLst>
              <a:ext uri="{FF2B5EF4-FFF2-40B4-BE49-F238E27FC236}">
                <a16:creationId xmlns:a16="http://schemas.microsoft.com/office/drawing/2014/main" id="{91A9B403-DB4B-354F-9E42-AD6810254D34}"/>
              </a:ext>
            </a:extLst>
          </p:cNvPr>
          <p:cNvSpPr/>
          <p:nvPr/>
        </p:nvSpPr>
        <p:spPr>
          <a:xfrm>
            <a:off x="4832709" y="2643121"/>
            <a:ext cx="2688336" cy="425196"/>
          </a:xfrm>
          <a:prstGeom prst="borderCallout1">
            <a:avLst>
              <a:gd name="adj1" fmla="val 98810"/>
              <a:gd name="adj2" fmla="val 51221"/>
              <a:gd name="adj3" fmla="val 195314"/>
              <a:gd name="adj4" fmla="val 7555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i="1" dirty="0">
                <a:latin typeface="Calibri" panose="020F0502020204030204" pitchFamily="34" charset="0"/>
              </a:rPr>
              <a:t>Reduce function</a:t>
            </a:r>
            <a:endParaRPr lang="zh-CN" altLang="en-US" i="1" dirty="0">
              <a:latin typeface="Calibri" panose="020F050202020403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6FC986-0B4D-5B4F-9B1F-22881E09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2089152" y="4838254"/>
            <a:ext cx="640680" cy="5683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39BAD8-747E-F942-B97D-675773511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3016186" y="3733622"/>
            <a:ext cx="541266" cy="6930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E79D0-B7C1-D849-8CA3-479914B37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2316665" y="2724345"/>
            <a:ext cx="474988" cy="6071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539C11-0CFB-D242-B288-4DFCF317D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922792" y="2837882"/>
            <a:ext cx="640680" cy="56838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DEE026-8A4A-2647-AB87-4E7979EDC4C2}"/>
              </a:ext>
            </a:extLst>
          </p:cNvPr>
          <p:cNvCxnSpPr>
            <a:cxnSpLocks/>
          </p:cNvCxnSpPr>
          <p:nvPr/>
        </p:nvCxnSpPr>
        <p:spPr>
          <a:xfrm>
            <a:off x="2690452" y="3314299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292916-8020-334E-B228-146BD606F542}"/>
              </a:ext>
            </a:extLst>
          </p:cNvPr>
          <p:cNvCxnSpPr>
            <a:cxnSpLocks/>
          </p:cNvCxnSpPr>
          <p:nvPr/>
        </p:nvCxnSpPr>
        <p:spPr>
          <a:xfrm flipV="1">
            <a:off x="2659272" y="4387218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1E2C37-D443-7F40-9000-E0795B861556}"/>
              </a:ext>
            </a:extLst>
          </p:cNvPr>
          <p:cNvCxnSpPr>
            <a:cxnSpLocks/>
          </p:cNvCxnSpPr>
          <p:nvPr/>
        </p:nvCxnSpPr>
        <p:spPr>
          <a:xfrm flipH="1">
            <a:off x="3490739" y="3420233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19D88E-131F-8D4E-8590-292826060D38}"/>
              </a:ext>
            </a:extLst>
          </p:cNvPr>
          <p:cNvCxnSpPr>
            <a:cxnSpLocks/>
          </p:cNvCxnSpPr>
          <p:nvPr/>
        </p:nvCxnSpPr>
        <p:spPr>
          <a:xfrm>
            <a:off x="2506015" y="3484920"/>
            <a:ext cx="433402" cy="497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8D29F1-1F8B-E642-8FB1-69C1EFDCA0B9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779192" y="4426694"/>
            <a:ext cx="507627" cy="5910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82F21B1-33C9-6346-B76F-C354B4637FE3}"/>
              </a:ext>
            </a:extLst>
          </p:cNvPr>
          <p:cNvCxnSpPr>
            <a:cxnSpLocks/>
          </p:cNvCxnSpPr>
          <p:nvPr/>
        </p:nvCxnSpPr>
        <p:spPr>
          <a:xfrm flipH="1">
            <a:off x="3567178" y="3558855"/>
            <a:ext cx="484958" cy="4347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6F5FFF3-9A18-E547-8022-7D749AA531B7}"/>
              </a:ext>
            </a:extLst>
          </p:cNvPr>
          <p:cNvCxnSpPr>
            <a:cxnSpLocks/>
          </p:cNvCxnSpPr>
          <p:nvPr/>
        </p:nvCxnSpPr>
        <p:spPr>
          <a:xfrm flipV="1">
            <a:off x="3449416" y="3252201"/>
            <a:ext cx="456748" cy="41642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74E9091-7AAA-214C-95C8-0968FE1657CA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829017" y="3195864"/>
            <a:ext cx="457802" cy="53775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7BC1A2-C41D-3241-AE3F-3DEDD85FBC83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2409492" y="4310356"/>
            <a:ext cx="469049" cy="5278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94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D660E6-D2A1-F24B-A974-C5E2F69ACB98}"/>
              </a:ext>
            </a:extLst>
          </p:cNvPr>
          <p:cNvGrpSpPr/>
          <p:nvPr/>
        </p:nvGrpSpPr>
        <p:grpSpPr>
          <a:xfrm>
            <a:off x="2657767" y="3007829"/>
            <a:ext cx="6202210" cy="2332915"/>
            <a:chOff x="2677577" y="2633084"/>
            <a:chExt cx="6202210" cy="2332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C7EB06-E909-BF48-BA3F-0414BBC76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12" t="14682" r="67978" b="15960"/>
            <a:stretch/>
          </p:blipFill>
          <p:spPr>
            <a:xfrm>
              <a:off x="5145479" y="2633084"/>
              <a:ext cx="1581878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5430A6-03CD-8B42-8B1E-A1BBB7608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22" t="14682" r="33463" b="15960"/>
            <a:stretch/>
          </p:blipFill>
          <p:spPr>
            <a:xfrm>
              <a:off x="2677577" y="2633084"/>
              <a:ext cx="2209664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0B17F4-B0BA-7445-97EA-ABCEEC451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900" t="14682" r="8587" b="15960"/>
            <a:stretch/>
          </p:blipFill>
          <p:spPr>
            <a:xfrm>
              <a:off x="7297909" y="2633084"/>
              <a:ext cx="1581878" cy="2259458"/>
            </a:xfrm>
            <a:prstGeom prst="rect">
              <a:avLst/>
            </a:prstGeom>
            <a:solidFill>
              <a:schemeClr val="accent1"/>
            </a:solidFill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E30FF-1DCC-974C-9E0D-5FE3CDCE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122107"/>
            <a:ext cx="10816920" cy="218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</a:rPr>
              <a:t>Industrial adoption of AI needs good ML and AI frameworks</a:t>
            </a:r>
          </a:p>
          <a:p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685C166-F03C-5643-9108-5975A81D0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C1255-F6A6-A840-800E-2DFB9394F5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DGL in GNN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F20EF3-228A-8044-A836-35927A30D250}"/>
              </a:ext>
            </a:extLst>
          </p:cNvPr>
          <p:cNvGrpSpPr/>
          <p:nvPr/>
        </p:nvGrpSpPr>
        <p:grpSpPr>
          <a:xfrm>
            <a:off x="838198" y="2392453"/>
            <a:ext cx="10342945" cy="3142503"/>
            <a:chOff x="838198" y="2931300"/>
            <a:chExt cx="10342945" cy="31425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F59C8A-CA5B-E047-8C80-856941A73DF6}"/>
                </a:ext>
              </a:extLst>
            </p:cNvPr>
            <p:cNvSpPr txBox="1"/>
            <p:nvPr/>
          </p:nvSpPr>
          <p:spPr>
            <a:xfrm>
              <a:off x="1510522" y="4616239"/>
              <a:ext cx="6696941" cy="90024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(Our implementation) caused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OOM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is the reason for the lack of results on </a:t>
              </a:r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Pubmed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br>
                <a:rPr lang="en-US" dirty="0"/>
              </a:b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42003-E751-104D-9648-7822DC1FE354}"/>
                </a:ext>
              </a:extLst>
            </p:cNvPr>
            <p:cNvSpPr txBox="1"/>
            <p:nvPr/>
          </p:nvSpPr>
          <p:spPr>
            <a:xfrm>
              <a:off x="3464911" y="5773721"/>
              <a:ext cx="4587923" cy="3000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</a:rPr>
                <a:t>-- from the authors of Graph Attention Network [ICLR’18]</a:t>
              </a:r>
              <a:endParaRPr lang="zh-CN" altLang="en-US" sz="1500" dirty="0">
                <a:latin typeface="Calibri" panose="020F05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0209BD-781A-AE47-B036-16D10873A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991" r="45739" b="31037"/>
            <a:stretch/>
          </p:blipFill>
          <p:spPr>
            <a:xfrm>
              <a:off x="1108008" y="4412347"/>
              <a:ext cx="402513" cy="40778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CDA81A-9408-DC41-A3A4-9AE469B3A846}"/>
                </a:ext>
              </a:extLst>
            </p:cNvPr>
            <p:cNvSpPr/>
            <p:nvPr/>
          </p:nvSpPr>
          <p:spPr>
            <a:xfrm>
              <a:off x="838198" y="2931300"/>
              <a:ext cx="103429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Hard to implement GNN with TensorFlow/</a:t>
              </a:r>
              <a:r>
                <a:rPr lang="en-US" sz="3200" dirty="0" err="1">
                  <a:solidFill>
                    <a:schemeClr val="accent1"/>
                  </a:solidFill>
                </a:rPr>
                <a:t>PyTorch</a:t>
              </a:r>
              <a:r>
                <a:rPr lang="en-US" sz="3200" dirty="0">
                  <a:solidFill>
                    <a:schemeClr val="accent1"/>
                  </a:solidFill>
                </a:rPr>
                <a:t>/</a:t>
              </a:r>
              <a:r>
                <a:rPr lang="en-US" sz="3200" dirty="0" err="1">
                  <a:solidFill>
                    <a:schemeClr val="accent1"/>
                  </a:solidFill>
                </a:rPr>
                <a:t>MXNet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A2A1CF-C09F-7F4D-9A5E-DEEA07519034}"/>
              </a:ext>
            </a:extLst>
          </p:cNvPr>
          <p:cNvGrpSpPr/>
          <p:nvPr/>
        </p:nvGrpSpPr>
        <p:grpSpPr>
          <a:xfrm>
            <a:off x="567157" y="1781001"/>
            <a:ext cx="11076973" cy="4132813"/>
            <a:chOff x="567157" y="2172892"/>
            <a:chExt cx="11076973" cy="41328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6D1A92-2FFA-7A4E-A8F5-6549432E3A72}"/>
                </a:ext>
              </a:extLst>
            </p:cNvPr>
            <p:cNvSpPr/>
            <p:nvPr/>
          </p:nvSpPr>
          <p:spPr>
            <a:xfrm>
              <a:off x="567157" y="2172892"/>
              <a:ext cx="1107697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accent1"/>
                  </a:solidFill>
                </a:rPr>
                <a:t>DGL make using GNN much easier and ready to engage customers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BDDA3F-431C-3E40-96F7-9AAB652C7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9232" y="2823865"/>
              <a:ext cx="6412821" cy="3481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0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B11EE1-AB95-234C-A4CA-8A24BF0DF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659" y="1961323"/>
            <a:ext cx="5879101" cy="356483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6D5F7-CB61-ED48-B50D-720DDBD01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DGL in GNN</a:t>
            </a:r>
          </a:p>
        </p:txBody>
      </p:sp>
    </p:spTree>
    <p:extLst>
      <p:ext uri="{BB962C8B-B14F-4D97-AF65-F5344CB8AC3E}">
        <p14:creationId xmlns:p14="http://schemas.microsoft.com/office/powerpoint/2010/main" val="2294371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713E97-C9C7-0A46-8862-93AC27E71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789178" y="1708438"/>
            <a:ext cx="10462598" cy="435941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11815-61DD-E849-BD87-BD9D24B2A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DGL in GNN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2EB67-CF02-EC49-AE31-F5C374AF6F95}"/>
              </a:ext>
            </a:extLst>
          </p:cNvPr>
          <p:cNvSpPr/>
          <p:nvPr/>
        </p:nvSpPr>
        <p:spPr bwMode="auto">
          <a:xfrm>
            <a:off x="2239984" y="3587370"/>
            <a:ext cx="1888171" cy="5472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V0.1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Open Source release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81BCB-738D-8541-91A8-712B1FBA241A}"/>
              </a:ext>
            </a:extLst>
          </p:cNvPr>
          <p:cNvSpPr/>
          <p:nvPr/>
        </p:nvSpPr>
        <p:spPr bwMode="auto">
          <a:xfrm>
            <a:off x="3707808" y="4723252"/>
            <a:ext cx="2011645" cy="71829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V0.2 release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Multiple GPU support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Large graph 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56DD5-FBA2-7848-AA29-446FB70EE884}"/>
              </a:ext>
            </a:extLst>
          </p:cNvPr>
          <p:cNvSpPr/>
          <p:nvPr/>
        </p:nvSpPr>
        <p:spPr bwMode="auto">
          <a:xfrm>
            <a:off x="5314545" y="2734027"/>
            <a:ext cx="1815261" cy="71829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V0.3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19x Speed up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Distributed Training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EA0D05-84AB-C74F-8760-657F333F5051}"/>
              </a:ext>
            </a:extLst>
          </p:cNvPr>
          <p:cNvSpPr/>
          <p:nvPr/>
        </p:nvSpPr>
        <p:spPr bwMode="auto">
          <a:xfrm>
            <a:off x="7340089" y="3961439"/>
            <a:ext cx="2002315" cy="709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V0.4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Heterograph</a:t>
            </a: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support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DGL Knowledge Graph</a:t>
            </a:r>
            <a:endParaRPr lang="en-US" sz="1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6F3035-9DA1-8C46-8DF2-7D3737C54518}"/>
              </a:ext>
            </a:extLst>
          </p:cNvPr>
          <p:cNvCxnSpPr/>
          <p:nvPr/>
        </p:nvCxnSpPr>
        <p:spPr>
          <a:xfrm flipV="1">
            <a:off x="2239984" y="3997562"/>
            <a:ext cx="0" cy="1152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F6EA0F-B684-7249-9F43-56DC31193A79}"/>
              </a:ext>
            </a:extLst>
          </p:cNvPr>
          <p:cNvCxnSpPr/>
          <p:nvPr/>
        </p:nvCxnSpPr>
        <p:spPr>
          <a:xfrm flipV="1">
            <a:off x="3707808" y="4411222"/>
            <a:ext cx="0" cy="8590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9EB3BF-8B42-A946-858F-495B581B6295}"/>
              </a:ext>
            </a:extLst>
          </p:cNvPr>
          <p:cNvCxnSpPr/>
          <p:nvPr/>
        </p:nvCxnSpPr>
        <p:spPr>
          <a:xfrm flipV="1">
            <a:off x="5314545" y="3250844"/>
            <a:ext cx="0" cy="7099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410B81-2F09-5744-8CA7-D2AAB88D6B52}"/>
              </a:ext>
            </a:extLst>
          </p:cNvPr>
          <p:cNvCxnSpPr/>
          <p:nvPr/>
        </p:nvCxnSpPr>
        <p:spPr>
          <a:xfrm flipV="1">
            <a:off x="7339110" y="3471527"/>
            <a:ext cx="0" cy="7099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C543B8D-AC13-4F47-942A-BA9E59AF55EF}"/>
              </a:ext>
            </a:extLst>
          </p:cNvPr>
          <p:cNvSpPr/>
          <p:nvPr/>
        </p:nvSpPr>
        <p:spPr bwMode="auto">
          <a:xfrm>
            <a:off x="9025902" y="3010605"/>
            <a:ext cx="1815260" cy="709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V0.4.2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TensorFlow support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MXNet</a:t>
            </a: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Modules</a:t>
            </a:r>
            <a:endParaRPr lang="en-US" sz="1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2C65BF-27F9-904A-B3F3-46E6894AF777}"/>
              </a:ext>
            </a:extLst>
          </p:cNvPr>
          <p:cNvCxnSpPr/>
          <p:nvPr/>
        </p:nvCxnSpPr>
        <p:spPr>
          <a:xfrm flipV="1">
            <a:off x="9025901" y="2853652"/>
            <a:ext cx="0" cy="7099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5B6180E-5665-3C4E-B9C6-4B3BF6BB3974}"/>
              </a:ext>
            </a:extLst>
          </p:cNvPr>
          <p:cNvSpPr/>
          <p:nvPr/>
        </p:nvSpPr>
        <p:spPr bwMode="auto">
          <a:xfrm>
            <a:off x="9856708" y="1599745"/>
            <a:ext cx="1968907" cy="70996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V0.</a:t>
            </a:r>
            <a:r>
              <a:rPr lang="en-US" altLang="zh-CN" sz="1600" b="1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4.3</a:t>
            </a:r>
          </a:p>
          <a:p>
            <a:pPr marL="108000" indent="-10800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Official TF support</a:t>
            </a:r>
          </a:p>
        </p:txBody>
      </p:sp>
    </p:spTree>
    <p:extLst>
      <p:ext uri="{BB962C8B-B14F-4D97-AF65-F5344CB8AC3E}">
        <p14:creationId xmlns:p14="http://schemas.microsoft.com/office/powerpoint/2010/main" val="359438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4F9B2-97C1-0945-8070-F8BC325F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380161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Graph brings information, but noise as well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GNN research is in a fast lane, but is still developing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GNN has proven its values in some scenarios, but need more solid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36896-2F1D-664A-968F-2B6B686EC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371320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042592"/>
            <a:ext cx="10816920" cy="34554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Success of DL and AI </a:t>
            </a:r>
          </a:p>
          <a:p>
            <a:r>
              <a:rPr lang="en-US" dirty="0"/>
              <a:t>Some Obstacles of AI Adoption</a:t>
            </a:r>
          </a:p>
          <a:p>
            <a:r>
              <a:rPr lang="en-US" dirty="0"/>
              <a:t>What is graph, and Why Need It</a:t>
            </a:r>
          </a:p>
          <a:p>
            <a:r>
              <a:rPr lang="en-US" dirty="0"/>
              <a:t>Concepts and Terms for Takeaway</a:t>
            </a:r>
          </a:p>
          <a:p>
            <a:r>
              <a:rPr lang="en-US" dirty="0"/>
              <a:t>Graph Neural Network (GNN)</a:t>
            </a:r>
          </a:p>
          <a:p>
            <a:r>
              <a:rPr lang="en-US" dirty="0"/>
              <a:t>DGL in GNN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Wrap up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Q&amp;A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B2508-3809-9A46-8DB5-2597E245B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59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E6C2-0D46-B44F-8515-2DFBBE359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443891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Complex interactions are everywhere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Graph capture these relational information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Graph Neural Network is the new wave of AI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DGL make using GNN much easier and ready to engage customers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GNN needs more solid business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E6ACC-0309-534F-8067-2A00D494E3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64070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21F3F8-FF36-2345-8547-FF8349A73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99" t="11928" r="43409" b="7246"/>
          <a:stretch/>
        </p:blipFill>
        <p:spPr>
          <a:xfrm>
            <a:off x="9313423" y="3102514"/>
            <a:ext cx="1817927" cy="29514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218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We are in the AI area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F81FE-0194-B143-884F-436DA5392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Booming of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C8206C-6282-0440-B128-9336B0F41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2514"/>
            <a:ext cx="3952875" cy="295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0998A-6499-AA47-80A7-B37FBB564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40"/>
          <a:stretch/>
        </p:blipFill>
        <p:spPr>
          <a:xfrm>
            <a:off x="5020652" y="3102514"/>
            <a:ext cx="3932861" cy="2951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0C5C-5713-1A48-B1CF-EF7FFAF25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277" y="3020453"/>
            <a:ext cx="8251446" cy="29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9FF1-53A1-5247-AC26-460894310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2181632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We has our own arsenal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DFAA63-98DD-174C-887D-1A7C7BBB41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Booming of AI in Amazon</a:t>
            </a:r>
          </a:p>
        </p:txBody>
      </p:sp>
      <p:pic>
        <p:nvPicPr>
          <p:cNvPr id="4" name="Picture 6" descr="Image result for amazon Alexa">
            <a:extLst>
              <a:ext uri="{FF2B5EF4-FFF2-40B4-BE49-F238E27FC236}">
                <a16:creationId xmlns:a16="http://schemas.microsoft.com/office/drawing/2014/main" id="{911500A6-393B-E14F-9BFE-3EF664421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5" r="9358"/>
          <a:stretch/>
        </p:blipFill>
        <p:spPr bwMode="auto">
          <a:xfrm>
            <a:off x="838199" y="3182816"/>
            <a:ext cx="3613438" cy="295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F2FE3-E251-A740-9EC8-E6321C1EE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287" y="3213398"/>
            <a:ext cx="4278259" cy="2951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B0DB1-1A05-6A41-80F1-07572003E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92" r="14841"/>
          <a:stretch/>
        </p:blipFill>
        <p:spPr>
          <a:xfrm>
            <a:off x="9085196" y="3182815"/>
            <a:ext cx="2268604" cy="2951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A3B6A-AE90-254B-8FA3-C7B1C08B2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918" y="2841169"/>
            <a:ext cx="7125797" cy="29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2181632"/>
          </a:xfrm>
        </p:spPr>
        <p:txBody>
          <a:bodyPr/>
          <a:lstStyle/>
          <a:p>
            <a:r>
              <a:rPr lang="en-US" dirty="0"/>
              <a:t>Business Scenarios</a:t>
            </a:r>
          </a:p>
          <a:p>
            <a:endParaRPr lang="en-US" dirty="0"/>
          </a:p>
          <a:p>
            <a:r>
              <a:rPr lang="en-US" dirty="0"/>
              <a:t>Experts</a:t>
            </a:r>
          </a:p>
          <a:p>
            <a:endParaRPr lang="en-US" dirty="0"/>
          </a:p>
          <a:p>
            <a:r>
              <a:rPr lang="en-US" dirty="0"/>
              <a:t>Data, Data, Data – Labeled Data!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41441-679B-B849-8FCE-7AE7FE73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Obstacles</a:t>
            </a:r>
            <a:r>
              <a:rPr lang="zh-CN" altLang="en-US" dirty="0"/>
              <a:t> </a:t>
            </a:r>
            <a:r>
              <a:rPr lang="en-US" altLang="zh-CN" dirty="0"/>
              <a:t>of AI Adoption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57A56-ED9A-A242-A382-A32EB8800E84}"/>
              </a:ext>
            </a:extLst>
          </p:cNvPr>
          <p:cNvSpPr txBox="1"/>
          <p:nvPr/>
        </p:nvSpPr>
        <p:spPr>
          <a:xfrm>
            <a:off x="838200" y="4976634"/>
            <a:ext cx="10023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Have we been fully leveraging the existing data,</a:t>
            </a: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especially the rich relational information?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74297-8EA3-DF4C-9E41-74F1DE051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57" y="1690688"/>
            <a:ext cx="4432343" cy="26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90804"/>
            <a:ext cx="10816920" cy="2181632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1"/>
                </a:solidFill>
              </a:rPr>
              <a:t>Graph is the language of complex interactions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A28E06-378F-7640-83F5-31C49ABA3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Graph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32B1B8-C6DB-4C4A-AD2F-6B00CEDF36B1}"/>
              </a:ext>
            </a:extLst>
          </p:cNvPr>
          <p:cNvGrpSpPr/>
          <p:nvPr/>
        </p:nvGrpSpPr>
        <p:grpSpPr>
          <a:xfrm>
            <a:off x="835279" y="2779312"/>
            <a:ext cx="2799850" cy="2494716"/>
            <a:chOff x="7798672" y="1605025"/>
            <a:chExt cx="2799850" cy="24947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4C534B-CC6D-2B49-A44D-3F1442F2CD3D}"/>
                </a:ext>
              </a:extLst>
            </p:cNvPr>
            <p:cNvSpPr txBox="1"/>
            <p:nvPr/>
          </p:nvSpPr>
          <p:spPr>
            <a:xfrm>
              <a:off x="7991311" y="3791964"/>
              <a:ext cx="24145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Financial transactions network</a:t>
              </a:r>
              <a:endParaRPr lang="en-US" sz="14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ECB4A-941C-474D-8DEF-533C6C22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672" y="1605025"/>
              <a:ext cx="2799850" cy="215079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FBB7B7-AADE-4A47-A46D-4E8AB504658E}"/>
              </a:ext>
            </a:extLst>
          </p:cNvPr>
          <p:cNvGrpSpPr/>
          <p:nvPr/>
        </p:nvGrpSpPr>
        <p:grpSpPr>
          <a:xfrm>
            <a:off x="8456650" y="2658395"/>
            <a:ext cx="2897149" cy="2420405"/>
            <a:chOff x="8255885" y="1444752"/>
            <a:chExt cx="2906749" cy="242040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B858E6-6B00-1448-8490-C9140DADAC61}"/>
                </a:ext>
              </a:extLst>
            </p:cNvPr>
            <p:cNvSpPr txBox="1"/>
            <p:nvPr/>
          </p:nvSpPr>
          <p:spPr>
            <a:xfrm>
              <a:off x="8460789" y="3557380"/>
              <a:ext cx="2448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Collaborative knowledge graph</a:t>
              </a:r>
              <a:endParaRPr lang="en-US" sz="14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8643532-AC91-0047-93EE-400F45D5D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5885" y="1444752"/>
              <a:ext cx="2906749" cy="214652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F35D5E-9627-CD42-9AB3-41AC2EF5BEA4}"/>
              </a:ext>
            </a:extLst>
          </p:cNvPr>
          <p:cNvGrpSpPr/>
          <p:nvPr/>
        </p:nvGrpSpPr>
        <p:grpSpPr>
          <a:xfrm>
            <a:off x="4905304" y="2658395"/>
            <a:ext cx="2381391" cy="2183364"/>
            <a:chOff x="5983977" y="2690966"/>
            <a:chExt cx="2381391" cy="218336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AC2CDC-2EAD-764F-835C-F1548DEC6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3977" y="2690966"/>
              <a:ext cx="2381391" cy="178864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9D4129-6414-9D41-84DB-7E52DA5376A4}"/>
                </a:ext>
              </a:extLst>
            </p:cNvPr>
            <p:cNvSpPr txBox="1"/>
            <p:nvPr/>
          </p:nvSpPr>
          <p:spPr>
            <a:xfrm>
              <a:off x="6425720" y="4566553"/>
              <a:ext cx="1256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Social network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D07F8D-2D68-7141-9A04-83F8F1E88092}"/>
              </a:ext>
            </a:extLst>
          </p:cNvPr>
          <p:cNvGrpSpPr/>
          <p:nvPr/>
        </p:nvGrpSpPr>
        <p:grpSpPr>
          <a:xfrm>
            <a:off x="3050185" y="4663351"/>
            <a:ext cx="3166017" cy="1715359"/>
            <a:chOff x="468350" y="3503505"/>
            <a:chExt cx="3166017" cy="1715359"/>
          </a:xfrm>
        </p:grpSpPr>
        <p:pic>
          <p:nvPicPr>
            <p:cNvPr id="32" name="Picture 2" descr="Image result for molecular structure">
              <a:extLst>
                <a:ext uri="{FF2B5EF4-FFF2-40B4-BE49-F238E27FC236}">
                  <a16:creationId xmlns:a16="http://schemas.microsoft.com/office/drawing/2014/main" id="{F85765F8-4979-BB4F-B0E2-E418E03AE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7AB551-0C37-5C4A-897B-FAF4D9992695}"/>
                </a:ext>
              </a:extLst>
            </p:cNvPr>
            <p:cNvSpPr txBox="1"/>
            <p:nvPr/>
          </p:nvSpPr>
          <p:spPr>
            <a:xfrm>
              <a:off x="1254894" y="4911087"/>
              <a:ext cx="1561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Chemical molecule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821FED-0D28-2441-84E7-D3C434F52293}"/>
              </a:ext>
            </a:extLst>
          </p:cNvPr>
          <p:cNvGrpSpPr/>
          <p:nvPr/>
        </p:nvGrpSpPr>
        <p:grpSpPr>
          <a:xfrm>
            <a:off x="6668678" y="4446959"/>
            <a:ext cx="2897149" cy="2087963"/>
            <a:chOff x="8940134" y="4442629"/>
            <a:chExt cx="2897149" cy="2087963"/>
          </a:xfrm>
        </p:grpSpPr>
        <p:pic>
          <p:nvPicPr>
            <p:cNvPr id="35" name="Picture 8" descr="Image result for knowledge graph">
              <a:extLst>
                <a:ext uri="{FF2B5EF4-FFF2-40B4-BE49-F238E27FC236}">
                  <a16:creationId xmlns:a16="http://schemas.microsoft.com/office/drawing/2014/main" id="{5393D1C4-F20C-E743-BF07-6DD343028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1C782C-DEF1-8B48-88A6-E247258A449E}"/>
                </a:ext>
              </a:extLst>
            </p:cNvPr>
            <p:cNvSpPr txBox="1"/>
            <p:nvPr/>
          </p:nvSpPr>
          <p:spPr>
            <a:xfrm>
              <a:off x="9484293" y="6222815"/>
              <a:ext cx="1450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Knowledge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19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7285301" cy="446810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Complex domains have rich relational structure, which can be represented as a </a:t>
            </a:r>
            <a:r>
              <a:rPr lang="en-US" b="1" dirty="0">
                <a:solidFill>
                  <a:schemeClr val="accent1"/>
                </a:solidFill>
              </a:rPr>
              <a:t>relational graph</a:t>
            </a:r>
          </a:p>
          <a:p>
            <a:pPr lvl="1"/>
            <a:r>
              <a:rPr lang="en-US" dirty="0"/>
              <a:t>Web, Social, Bio, Health, Science, and Medicine</a:t>
            </a:r>
          </a:p>
          <a:p>
            <a:endParaRPr lang="en-US" dirty="0"/>
          </a:p>
          <a:p>
            <a:r>
              <a:rPr lang="en-US" dirty="0"/>
              <a:t>By explicitly modeling relationships we achieve better performance.</a:t>
            </a:r>
          </a:p>
          <a:p>
            <a:endParaRPr lang="en-US" dirty="0"/>
          </a:p>
          <a:p>
            <a:r>
              <a:rPr lang="en-US" dirty="0"/>
              <a:t>Data availability</a:t>
            </a:r>
          </a:p>
          <a:p>
            <a:pPr lvl="1"/>
            <a:r>
              <a:rPr lang="en-US" dirty="0"/>
              <a:t>Existing data have rich relational information</a:t>
            </a:r>
          </a:p>
          <a:p>
            <a:pPr lvl="1"/>
            <a:r>
              <a:rPr lang="en-US" dirty="0"/>
              <a:t>Some existing systems have implicitly used graph</a:t>
            </a:r>
          </a:p>
          <a:p>
            <a:pPr lvl="2"/>
            <a:r>
              <a:rPr lang="en-US" dirty="0"/>
              <a:t>Recommender System</a:t>
            </a:r>
          </a:p>
          <a:p>
            <a:pPr lvl="2"/>
            <a:r>
              <a:rPr lang="en-US" dirty="0"/>
              <a:t>Fraud detection</a:t>
            </a:r>
          </a:p>
          <a:p>
            <a:pPr lvl="2"/>
            <a:r>
              <a:rPr lang="en-US" dirty="0"/>
              <a:t>Precision marketing</a:t>
            </a:r>
          </a:p>
          <a:p>
            <a:pPr lvl="2"/>
            <a:r>
              <a:rPr lang="en-US" dirty="0"/>
              <a:t>Knowledge graph</a:t>
            </a:r>
          </a:p>
          <a:p>
            <a:pPr lvl="2"/>
            <a:r>
              <a:rPr lang="en-US" dirty="0"/>
              <a:t>Informatics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FE707-B59E-C643-9876-A796532AD4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do we need Graphs</a:t>
            </a:r>
          </a:p>
        </p:txBody>
      </p:sp>
      <p:pic>
        <p:nvPicPr>
          <p:cNvPr id="18" name="Google Shape;311;p42">
            <a:extLst>
              <a:ext uri="{FF2B5EF4-FFF2-40B4-BE49-F238E27FC236}">
                <a16:creationId xmlns:a16="http://schemas.microsoft.com/office/drawing/2014/main" id="{B8BE1EEF-A861-B544-BEE3-BD69570189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9942"/>
          <a:stretch/>
        </p:blipFill>
        <p:spPr>
          <a:xfrm>
            <a:off x="8809379" y="2844431"/>
            <a:ext cx="2986224" cy="194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EF1CD1-0510-3A4B-8448-21262D00E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70" y="4776166"/>
            <a:ext cx="3266621" cy="19016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C3C828-5A49-6148-8030-9ED4CCB87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70" y="919975"/>
            <a:ext cx="2120830" cy="19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141FEC-122B-3242-8AE0-044431C7A1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4D35-F258-514A-895B-EF4A8BE58451}"/>
              </a:ext>
            </a:extLst>
          </p:cNvPr>
          <p:cNvSpPr txBox="1"/>
          <p:nvPr/>
        </p:nvSpPr>
        <p:spPr>
          <a:xfrm>
            <a:off x="4368388" y="3915137"/>
            <a:ext cx="3516924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此“图”非彼“图”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BF334-BA51-D448-AE0A-E4ED2B0B9ED5}"/>
              </a:ext>
            </a:extLst>
          </p:cNvPr>
          <p:cNvSpPr/>
          <p:nvPr/>
        </p:nvSpPr>
        <p:spPr>
          <a:xfrm>
            <a:off x="4587486" y="2630350"/>
            <a:ext cx="3078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Graph vs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5BAD6-3746-B341-88B6-4F3D3AAF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7" y="2428425"/>
            <a:ext cx="3516924" cy="2551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66D2C-83A3-3A41-AAE1-A7405BC7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420" y="2428425"/>
            <a:ext cx="3516924" cy="23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0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E57488-4422-A544-86E9-FCDDF38BF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BF334-BA51-D448-AE0A-E4ED2B0B9ED5}"/>
              </a:ext>
            </a:extLst>
          </p:cNvPr>
          <p:cNvSpPr/>
          <p:nvPr/>
        </p:nvSpPr>
        <p:spPr>
          <a:xfrm>
            <a:off x="1172954" y="2665074"/>
            <a:ext cx="299299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Node vs Vertex</a:t>
            </a:r>
          </a:p>
          <a:p>
            <a:pPr algn="ctr"/>
            <a:endParaRPr lang="en-US" sz="3600" dirty="0">
              <a:solidFill>
                <a:schemeClr val="accent1"/>
              </a:solidFill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Edge vs 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5509A-4FA5-7449-AA75-D0FA29C8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953" y="2838707"/>
            <a:ext cx="5292758" cy="20862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C4DF5D-7700-F146-9DEB-F8B5B732AABE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598490" y="2322872"/>
            <a:ext cx="1506858" cy="9520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171BF-31E6-F145-BDC4-A2EC1EADA40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068977" y="2322872"/>
            <a:ext cx="36371" cy="58653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C88256-5954-7740-8DA9-8EA64445411D}"/>
              </a:ext>
            </a:extLst>
          </p:cNvPr>
          <p:cNvSpPr txBox="1"/>
          <p:nvPr/>
        </p:nvSpPr>
        <p:spPr>
          <a:xfrm>
            <a:off x="5821768" y="1799652"/>
            <a:ext cx="56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86705F-7ABE-F848-926B-FA206A326F4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2351620" cy="76081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F618BD-038E-4640-82C9-DF26B93DBF8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582989" y="2322872"/>
            <a:ext cx="522359" cy="208625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CB3D10-9CCE-394E-967D-B4E6F322688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858737" cy="13020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A24D56-98CA-9243-A26F-843D94B6805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283579" cy="15060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38BD00-E43E-5140-84A0-F6713E3B436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2884739" cy="15060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74BD95-88DB-ED4F-8EDC-BC2BB02A274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1590452" cy="22924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380660-625D-DB4F-8B06-6E13ACCCA3DE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5077531" y="4060685"/>
            <a:ext cx="1044748" cy="12132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1B48174-8D9B-844F-AE06-006B7B988C9E}"/>
              </a:ext>
            </a:extLst>
          </p:cNvPr>
          <p:cNvSpPr txBox="1"/>
          <p:nvPr/>
        </p:nvSpPr>
        <p:spPr>
          <a:xfrm>
            <a:off x="5838699" y="5273905"/>
            <a:ext cx="56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6C0CB0-4428-DE4F-843D-B9FC68FC3DB8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5838699" y="3790783"/>
            <a:ext cx="283580" cy="148312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F00220-BDFC-B348-8777-20FCA2DCFD34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6021573" y="4265192"/>
            <a:ext cx="100706" cy="10087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AB309AF-4C6B-8F46-B83E-DA2D29F7E76D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507588"/>
            <a:ext cx="83775" cy="176631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EE70A31-8551-8E45-87C1-54D62362DB8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898577"/>
            <a:ext cx="598573" cy="13753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C08687-CAC7-4D4B-8A14-05F13FB64CB3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4344786"/>
            <a:ext cx="805938" cy="92911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BF5A2C-D2E2-AD46-9C56-C8AFFAC33C9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459103"/>
            <a:ext cx="1840170" cy="181480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F1B394D-65F7-D741-8AB9-F7FF8595C44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898577"/>
            <a:ext cx="2095880" cy="13753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3EAD00-2315-D748-921B-38221EA6AA5B}"/>
              </a:ext>
            </a:extLst>
          </p:cNvPr>
          <p:cNvSpPr txBox="1"/>
          <p:nvPr/>
        </p:nvSpPr>
        <p:spPr>
          <a:xfrm>
            <a:off x="9942422" y="3435474"/>
            <a:ext cx="165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G(N, E)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47E14C25-B128-5843-9EF9-622542B7975E}"/>
              </a:ext>
            </a:extLst>
          </p:cNvPr>
          <p:cNvSpPr/>
          <p:nvPr/>
        </p:nvSpPr>
        <p:spPr>
          <a:xfrm>
            <a:off x="9458711" y="3624943"/>
            <a:ext cx="483711" cy="27363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6408"/>
      </p:ext>
    </p:extLst>
  </p:cSld>
  <p:clrMapOvr>
    <a:masterClrMapping/>
  </p:clrMapOvr>
</p:sld>
</file>

<file path=ppt/theme/theme1.xml><?xml version="1.0" encoding="utf-8"?>
<a:theme xmlns:a="http://schemas.openxmlformats.org/drawingml/2006/main" name="DGL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GL1" id="{BA310D84-1948-D947-ACDE-D3570E7919B4}" vid="{65E9C757-548A-1C47-BB7F-4B0348782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DGL1</Template>
  <TotalTime>4774</TotalTime>
  <Words>623</Words>
  <Application>Microsoft Macintosh PowerPoint</Application>
  <PresentationFormat>Widescreen</PresentationFormat>
  <Paragraphs>163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Amazon Ember</vt:lpstr>
      <vt:lpstr>Amazon Ember Light</vt:lpstr>
      <vt:lpstr>Arial</vt:lpstr>
      <vt:lpstr>Calibri</vt:lpstr>
      <vt:lpstr>Calibri Light</vt:lpstr>
      <vt:lpstr>Times New Roman</vt:lpstr>
      <vt:lpstr>DGL1</vt:lpstr>
      <vt:lpstr>Introduction of the Graph, Graph Analysis, and Graph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DGL in GNN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67</cp:revision>
  <dcterms:created xsi:type="dcterms:W3CDTF">2020-03-19T05:20:42Z</dcterms:created>
  <dcterms:modified xsi:type="dcterms:W3CDTF">2020-04-03T10:05:11Z</dcterms:modified>
</cp:coreProperties>
</file>